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7" r:id="rId5"/>
    <p:sldId id="268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6666FF"/>
    <a:srgbClr val="0033CC"/>
    <a:srgbClr val="FF0066"/>
    <a:srgbClr val="3333FF"/>
    <a:srgbClr val="000099"/>
    <a:srgbClr val="FF33CC"/>
    <a:srgbClr val="CC0099"/>
    <a:srgbClr val="99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22E-12F1-45E7-B74B-439BA4FB41D3}" type="datetimeFigureOut">
              <a:rPr lang="en-IN" smtClean="0"/>
              <a:t>28-08-2022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47E9-0959-4D54-8D69-2CFBA62AD5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0333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22E-12F1-45E7-B74B-439BA4FB41D3}" type="datetimeFigureOut">
              <a:rPr lang="en-IN" smtClean="0"/>
              <a:t>28-08-2022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47E9-0959-4D54-8D69-2CFBA62AD5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064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22E-12F1-45E7-B74B-439BA4FB41D3}" type="datetimeFigureOut">
              <a:rPr lang="en-IN" smtClean="0"/>
              <a:t>28-08-2022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47E9-0959-4D54-8D69-2CFBA62AD5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587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22E-12F1-45E7-B74B-439BA4FB41D3}" type="datetimeFigureOut">
              <a:rPr lang="en-IN" smtClean="0"/>
              <a:t>28-08-2022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47E9-0959-4D54-8D69-2CFBA62AD5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2897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22E-12F1-45E7-B74B-439BA4FB41D3}" type="datetimeFigureOut">
              <a:rPr lang="en-IN" smtClean="0"/>
              <a:t>28-08-2022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47E9-0959-4D54-8D69-2CFBA62AD5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8654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22E-12F1-45E7-B74B-439BA4FB41D3}" type="datetimeFigureOut">
              <a:rPr lang="en-IN" smtClean="0"/>
              <a:t>28-08-2022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47E9-0959-4D54-8D69-2CFBA62AD5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6146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22E-12F1-45E7-B74B-439BA4FB41D3}" type="datetimeFigureOut">
              <a:rPr lang="en-IN" smtClean="0"/>
              <a:t>28-08-2022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47E9-0959-4D54-8D69-2CFBA62AD5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5814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22E-12F1-45E7-B74B-439BA4FB41D3}" type="datetimeFigureOut">
              <a:rPr lang="en-IN" smtClean="0"/>
              <a:t>28-08-2022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47E9-0959-4D54-8D69-2CFBA62AD5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232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22E-12F1-45E7-B74B-439BA4FB41D3}" type="datetimeFigureOut">
              <a:rPr lang="en-IN" smtClean="0"/>
              <a:t>28-08-2022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47E9-0959-4D54-8D69-2CFBA62AD5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1683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22E-12F1-45E7-B74B-439BA4FB41D3}" type="datetimeFigureOut">
              <a:rPr lang="en-IN" smtClean="0"/>
              <a:t>28-08-2022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47E9-0959-4D54-8D69-2CFBA62AD5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415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D22E-12F1-45E7-B74B-439BA4FB41D3}" type="datetimeFigureOut">
              <a:rPr lang="en-IN" smtClean="0"/>
              <a:t>28-08-2022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47E9-0959-4D54-8D69-2CFBA62AD5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6552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FD22E-12F1-45E7-B74B-439BA4FB41D3}" type="datetimeFigureOut">
              <a:rPr lang="en-IN" smtClean="0"/>
              <a:t>28-08-2022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E47E9-0959-4D54-8D69-2CFBA62AD58C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3322712" y="2132856"/>
            <a:ext cx="2113384" cy="2160240"/>
          </a:xfrm>
          <a:prstGeom prst="rect">
            <a:avLst/>
          </a:prstGeom>
          <a:blipFill dpi="0" rotWithShape="1">
            <a:blip r:embed="rId13">
              <a:alphaModFix amt="13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175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SSVM\PPT Templates\New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782825" y="2420888"/>
            <a:ext cx="6552728" cy="769441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IN" sz="44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99CC00"/>
                </a:solidFill>
                <a:latin typeface="Georgia" panose="02040502050405020303" pitchFamily="18" charset="0"/>
              </a:rPr>
              <a:t>SNS INSTITUTIONS</a:t>
            </a:r>
            <a:endParaRPr lang="en-IN" sz="4400" b="1" dirty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99CC0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5816" y="5028683"/>
            <a:ext cx="10801200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IN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anose="02070603080606020203" pitchFamily="18" charset="0"/>
              </a:rPr>
              <a:t>GRADE 12- Chemistry</a:t>
            </a:r>
          </a:p>
          <a:p>
            <a:r>
              <a:rPr lang="en-IN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anose="02070603080606020203" pitchFamily="18" charset="0"/>
              </a:rPr>
              <a:t>CHEMICAL KINETICS- PROBLEMS</a:t>
            </a:r>
            <a:endParaRPr lang="en-IN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89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SSVM\PPT Templates\New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555776" y="2780928"/>
            <a:ext cx="4968552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" panose="02070603080606020203" pitchFamily="18" charset="0"/>
              </a:rPr>
              <a:t>Problems based on Chemical Kinetics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484784"/>
            <a:ext cx="4752528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N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TOPICS TO BE COVERED </a:t>
            </a:r>
            <a:endParaRPr lang="en-IN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83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SSVM\PPT Templates\New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403648" y="836713"/>
            <a:ext cx="6552728" cy="769441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endParaRPr lang="en-IN" sz="4400" b="1" dirty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99CC0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332656"/>
            <a:ext cx="8064896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</a:rPr>
              <a:t>Describe the relationship between rate of the reaction, rate of disappearance of X, Y and rate of appearance of X</a:t>
            </a:r>
            <a:r>
              <a:rPr lang="en-IN" sz="2500" baseline="-25000" dirty="0" smtClean="0">
                <a:solidFill>
                  <a:srgbClr val="000099"/>
                </a:solidFill>
                <a:latin typeface="Bodoni MT" panose="02070603080606020203" pitchFamily="18" charset="0"/>
              </a:rPr>
              <a:t>2</a:t>
            </a:r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</a:rPr>
              <a:t>Y</a:t>
            </a:r>
            <a:r>
              <a:rPr lang="en-IN" sz="2500" baseline="-25000" dirty="0" smtClean="0">
                <a:solidFill>
                  <a:srgbClr val="000099"/>
                </a:solidFill>
                <a:latin typeface="Bodoni MT" panose="02070603080606020203" pitchFamily="18" charset="0"/>
              </a:rPr>
              <a:t>3 </a:t>
            </a:r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</a:rPr>
              <a:t>in the 2X + 3Y </a:t>
            </a:r>
            <a:r>
              <a:rPr lang="en-IN" sz="2500" dirty="0" smtClean="0">
                <a:solidFill>
                  <a:srgbClr val="000099"/>
                </a:solidFill>
                <a:latin typeface="Times New Roman"/>
                <a:cs typeface="Times New Roman"/>
              </a:rPr>
              <a:t>→ </a:t>
            </a:r>
            <a:r>
              <a:rPr lang="en-IN" sz="2500" dirty="0">
                <a:solidFill>
                  <a:srgbClr val="000099"/>
                </a:solidFill>
                <a:latin typeface="Bodoni MT" panose="02070603080606020203" pitchFamily="18" charset="0"/>
              </a:rPr>
              <a:t>X</a:t>
            </a:r>
            <a:r>
              <a:rPr lang="en-IN" sz="2500" baseline="-25000" dirty="0">
                <a:solidFill>
                  <a:srgbClr val="000099"/>
                </a:solidFill>
                <a:latin typeface="Bodoni MT" panose="02070603080606020203" pitchFamily="18" charset="0"/>
              </a:rPr>
              <a:t>2</a:t>
            </a:r>
            <a:r>
              <a:rPr lang="en-IN" sz="2500" dirty="0">
                <a:solidFill>
                  <a:srgbClr val="000099"/>
                </a:solidFill>
                <a:latin typeface="Bodoni MT" panose="02070603080606020203" pitchFamily="18" charset="0"/>
              </a:rPr>
              <a:t>Y</a:t>
            </a:r>
            <a:r>
              <a:rPr lang="en-IN" sz="2500" baseline="-25000" dirty="0">
                <a:solidFill>
                  <a:srgbClr val="000099"/>
                </a:solidFill>
                <a:latin typeface="Bodoni MT" panose="02070603080606020203" pitchFamily="18" charset="0"/>
              </a:rPr>
              <a:t>3 </a:t>
            </a:r>
            <a:endParaRPr lang="en-IN" sz="2500" baseline="-25000" dirty="0" smtClean="0">
              <a:solidFill>
                <a:srgbClr val="000099"/>
              </a:solidFill>
              <a:latin typeface="Bodoni MT" panose="02070603080606020203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IN" sz="2500" dirty="0">
              <a:solidFill>
                <a:srgbClr val="000099"/>
              </a:solidFill>
              <a:latin typeface="Bodoni MT" panose="020706030806060202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</a:rPr>
              <a:t>A gaseous hypothetical chemical reaction 2A </a:t>
            </a:r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  <a:cs typeface="Times New Roman"/>
              </a:rPr>
              <a:t>↔ 4B + C is carried out in a closed vessel. The concentration of B is found in increase by 5x10</a:t>
            </a:r>
            <a:r>
              <a:rPr lang="en-IN" sz="2500" baseline="30000" dirty="0" smtClean="0">
                <a:solidFill>
                  <a:srgbClr val="000099"/>
                </a:solidFill>
                <a:latin typeface="Bodoni MT" panose="02070603080606020203" pitchFamily="18" charset="0"/>
                <a:cs typeface="Times New Roman"/>
              </a:rPr>
              <a:t>-3</a:t>
            </a:r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  <a:cs typeface="Times New Roman"/>
              </a:rPr>
              <a:t>mol l</a:t>
            </a:r>
            <a:r>
              <a:rPr lang="en-IN" sz="2500" baseline="30000" dirty="0" smtClean="0">
                <a:solidFill>
                  <a:srgbClr val="000099"/>
                </a:solidFill>
                <a:latin typeface="Bodoni MT" panose="02070603080606020203" pitchFamily="18" charset="0"/>
                <a:cs typeface="Times New Roman"/>
              </a:rPr>
              <a:t>-1</a:t>
            </a:r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  <a:cs typeface="Times New Roman"/>
              </a:rPr>
              <a:t> in 10 sec. Calculate</a:t>
            </a:r>
          </a:p>
          <a:p>
            <a:r>
              <a:rPr lang="en-IN" sz="2500" dirty="0">
                <a:solidFill>
                  <a:srgbClr val="000099"/>
                </a:solidFill>
                <a:latin typeface="Bodoni MT" panose="02070603080606020203" pitchFamily="18" charset="0"/>
                <a:cs typeface="Times New Roman"/>
              </a:rPr>
              <a:t> </a:t>
            </a:r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  <a:cs typeface="Times New Roman"/>
              </a:rPr>
              <a:t>     a. Rate of appearance of B</a:t>
            </a:r>
          </a:p>
          <a:p>
            <a:r>
              <a:rPr lang="en-IN" sz="2500" dirty="0">
                <a:solidFill>
                  <a:srgbClr val="000099"/>
                </a:solidFill>
                <a:latin typeface="Bodoni MT" panose="02070603080606020203" pitchFamily="18" charset="0"/>
                <a:cs typeface="Times New Roman"/>
              </a:rPr>
              <a:t> </a:t>
            </a:r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  <a:cs typeface="Times New Roman"/>
              </a:rPr>
              <a:t>     b. Rate of the reaction</a:t>
            </a:r>
          </a:p>
          <a:p>
            <a:r>
              <a:rPr lang="en-IN" sz="2500" dirty="0">
                <a:solidFill>
                  <a:srgbClr val="000099"/>
                </a:solidFill>
                <a:latin typeface="Bodoni MT" panose="02070603080606020203" pitchFamily="18" charset="0"/>
                <a:cs typeface="Times New Roman"/>
              </a:rPr>
              <a:t> </a:t>
            </a:r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  <a:cs typeface="Times New Roman"/>
              </a:rPr>
              <a:t>     c. Rate of disappearance of A</a:t>
            </a:r>
          </a:p>
          <a:p>
            <a:endParaRPr lang="en-IN" sz="2500" dirty="0" smtClean="0">
              <a:solidFill>
                <a:srgbClr val="000099"/>
              </a:solidFill>
              <a:latin typeface="Bodoni MT" panose="02070603080606020203" pitchFamily="18" charset="0"/>
              <a:cs typeface="Times New Roman"/>
            </a:endParaRPr>
          </a:p>
          <a:p>
            <a:pPr marL="457200" indent="-457200">
              <a:buAutoNum type="arabicPeriod" startAt="3"/>
            </a:pPr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  <a:cs typeface="Times New Roman"/>
              </a:rPr>
              <a:t>The rate of formation of nitric acid in the following reaction is 3.6 x 10</a:t>
            </a:r>
            <a:r>
              <a:rPr lang="en-IN" sz="2500" baseline="30000" dirty="0" smtClean="0">
                <a:solidFill>
                  <a:srgbClr val="000099"/>
                </a:solidFill>
                <a:latin typeface="Bodoni MT" panose="02070603080606020203" pitchFamily="18" charset="0"/>
                <a:cs typeface="Times New Roman"/>
              </a:rPr>
              <a:t>-3 </a:t>
            </a:r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  <a:cs typeface="Times New Roman"/>
              </a:rPr>
              <a:t> </a:t>
            </a:r>
            <a:r>
              <a:rPr lang="en-IN" sz="2500" dirty="0" err="1" smtClean="0">
                <a:solidFill>
                  <a:srgbClr val="000099"/>
                </a:solidFill>
                <a:latin typeface="Bodoni MT" panose="02070603080606020203" pitchFamily="18" charset="0"/>
                <a:cs typeface="Times New Roman"/>
              </a:rPr>
              <a:t>mol</a:t>
            </a:r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  <a:cs typeface="Times New Roman"/>
              </a:rPr>
              <a:t> L-1 sec-1.</a:t>
            </a:r>
          </a:p>
          <a:p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  <a:cs typeface="Times New Roman"/>
              </a:rPr>
              <a:t>                4NH</a:t>
            </a:r>
            <a:r>
              <a:rPr lang="en-IN" sz="2500" baseline="-25000" dirty="0" smtClean="0">
                <a:solidFill>
                  <a:srgbClr val="000099"/>
                </a:solidFill>
                <a:latin typeface="Bodoni MT" panose="02070603080606020203" pitchFamily="18" charset="0"/>
                <a:cs typeface="Times New Roman"/>
              </a:rPr>
              <a:t>3</a:t>
            </a:r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  <a:cs typeface="Times New Roman"/>
              </a:rPr>
              <a:t> + 5O</a:t>
            </a:r>
            <a:r>
              <a:rPr lang="en-IN" sz="2500" baseline="-25000" dirty="0" smtClean="0">
                <a:solidFill>
                  <a:srgbClr val="000099"/>
                </a:solidFill>
                <a:latin typeface="Bodoni MT" panose="02070603080606020203" pitchFamily="18" charset="0"/>
                <a:cs typeface="Times New Roman"/>
              </a:rPr>
              <a:t>2</a:t>
            </a:r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  <a:cs typeface="Times New Roman"/>
              </a:rPr>
              <a:t> </a:t>
            </a:r>
            <a:r>
              <a:rPr lang="en-IN" sz="2500" dirty="0" smtClean="0">
                <a:solidFill>
                  <a:srgbClr val="000099"/>
                </a:solidFill>
                <a:latin typeface="Times New Roman"/>
                <a:cs typeface="Times New Roman"/>
              </a:rPr>
              <a:t>→ 4NO + 6 H</a:t>
            </a:r>
            <a:r>
              <a:rPr lang="en-IN" sz="2500" baseline="-25000" dirty="0" smtClean="0">
                <a:solidFill>
                  <a:srgbClr val="000099"/>
                </a:solidFill>
                <a:latin typeface="Times New Roman"/>
                <a:cs typeface="Times New Roman"/>
              </a:rPr>
              <a:t>2</a:t>
            </a:r>
            <a:r>
              <a:rPr lang="en-IN" sz="2500" dirty="0" smtClean="0">
                <a:solidFill>
                  <a:srgbClr val="000099"/>
                </a:solidFill>
                <a:latin typeface="Times New Roman"/>
                <a:cs typeface="Times New Roman"/>
              </a:rPr>
              <a:t>O.</a:t>
            </a:r>
          </a:p>
          <a:p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  <a:cs typeface="Times New Roman"/>
              </a:rPr>
              <a:t>Find the rate of disappearance of oxygen.</a:t>
            </a:r>
          </a:p>
        </p:txBody>
      </p:sp>
    </p:spTree>
    <p:extLst>
      <p:ext uri="{BB962C8B-B14F-4D97-AF65-F5344CB8AC3E}">
        <p14:creationId xmlns:p14="http://schemas.microsoft.com/office/powerpoint/2010/main" val="366587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SSVM\PPT Templates\New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4" y="0"/>
            <a:ext cx="9144000" cy="68580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403648" y="836713"/>
            <a:ext cx="6552728" cy="769441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endParaRPr lang="en-IN" sz="4400" b="1" dirty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99CC0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332656"/>
            <a:ext cx="8064896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</a:rPr>
              <a:t>4. </a:t>
            </a:r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</a:rPr>
              <a:t>In the following reaction, </a:t>
            </a:r>
          </a:p>
          <a:p>
            <a:r>
              <a:rPr lang="en-IN" sz="2500" baseline="-25000" dirty="0">
                <a:solidFill>
                  <a:srgbClr val="000099"/>
                </a:solidFill>
                <a:latin typeface="Bodoni MT" panose="02070603080606020203" pitchFamily="18" charset="0"/>
              </a:rPr>
              <a:t> </a:t>
            </a:r>
            <a:r>
              <a:rPr lang="en-IN" sz="2500" baseline="-25000" dirty="0" smtClean="0">
                <a:solidFill>
                  <a:srgbClr val="000099"/>
                </a:solidFill>
                <a:latin typeface="Bodoni MT" panose="02070603080606020203" pitchFamily="18" charset="0"/>
              </a:rPr>
              <a:t>                   </a:t>
            </a:r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</a:rPr>
              <a:t>2H</a:t>
            </a:r>
            <a:r>
              <a:rPr lang="en-IN" sz="2500" baseline="-25000" dirty="0" smtClean="0">
                <a:solidFill>
                  <a:srgbClr val="000099"/>
                </a:solidFill>
                <a:latin typeface="Bodoni MT" panose="02070603080606020203" pitchFamily="18" charset="0"/>
              </a:rPr>
              <a:t>2</a:t>
            </a:r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</a:rPr>
              <a:t>O</a:t>
            </a:r>
            <a:r>
              <a:rPr lang="en-IN" sz="2500" baseline="-25000" dirty="0" smtClean="0">
                <a:solidFill>
                  <a:srgbClr val="000099"/>
                </a:solidFill>
                <a:latin typeface="Bodoni MT" panose="02070603080606020203" pitchFamily="18" charset="0"/>
              </a:rPr>
              <a:t>2</a:t>
            </a:r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</a:rPr>
              <a:t> </a:t>
            </a:r>
            <a:r>
              <a:rPr lang="en-IN" sz="2500" dirty="0" smtClean="0">
                <a:solidFill>
                  <a:srgbClr val="000099"/>
                </a:solidFill>
                <a:latin typeface="Times New Roman"/>
                <a:cs typeface="Times New Roman"/>
              </a:rPr>
              <a:t>→ 2H</a:t>
            </a:r>
            <a:r>
              <a:rPr lang="en-IN" sz="2500" baseline="-25000" dirty="0" smtClean="0">
                <a:solidFill>
                  <a:srgbClr val="000099"/>
                </a:solidFill>
                <a:latin typeface="Times New Roman"/>
                <a:cs typeface="Times New Roman"/>
              </a:rPr>
              <a:t>2</a:t>
            </a:r>
            <a:r>
              <a:rPr lang="en-IN" sz="2500" dirty="0" smtClean="0">
                <a:solidFill>
                  <a:srgbClr val="000099"/>
                </a:solidFill>
                <a:latin typeface="Times New Roman"/>
                <a:cs typeface="Times New Roman"/>
              </a:rPr>
              <a:t>O + O</a:t>
            </a:r>
            <a:r>
              <a:rPr lang="en-IN" sz="2500" baseline="-25000" dirty="0" smtClean="0">
                <a:solidFill>
                  <a:srgbClr val="000099"/>
                </a:solidFill>
                <a:latin typeface="Times New Roman"/>
                <a:cs typeface="Times New Roman"/>
              </a:rPr>
              <a:t>2</a:t>
            </a:r>
            <a:endParaRPr lang="en-IN" sz="2500" baseline="-25000" dirty="0" smtClean="0">
              <a:solidFill>
                <a:srgbClr val="000099"/>
              </a:solidFill>
              <a:latin typeface="Bodoni MT" panose="02070603080606020203" pitchFamily="18" charset="0"/>
            </a:endParaRPr>
          </a:p>
          <a:p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</a:rPr>
              <a:t>Rate of formation of </a:t>
            </a:r>
            <a:r>
              <a:rPr lang="en-IN" sz="2500" dirty="0" smtClean="0">
                <a:solidFill>
                  <a:srgbClr val="000099"/>
                </a:solidFill>
                <a:latin typeface="Times New Roman"/>
                <a:cs typeface="Times New Roman"/>
              </a:rPr>
              <a:t>O</a:t>
            </a:r>
            <a:r>
              <a:rPr lang="en-IN" sz="2500" baseline="-25000" dirty="0" smtClean="0">
                <a:solidFill>
                  <a:srgbClr val="000099"/>
                </a:solidFill>
                <a:latin typeface="Times New Roman"/>
                <a:cs typeface="Times New Roman"/>
              </a:rPr>
              <a:t>2 </a:t>
            </a:r>
            <a:r>
              <a:rPr lang="en-IN" sz="2500" dirty="0" smtClean="0">
                <a:solidFill>
                  <a:srgbClr val="000099"/>
                </a:solidFill>
                <a:latin typeface="Times New Roman"/>
                <a:cs typeface="Times New Roman"/>
              </a:rPr>
              <a:t>is 48 </a:t>
            </a:r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  <a:cs typeface="Times New Roman"/>
              </a:rPr>
              <a:t>g min</a:t>
            </a:r>
            <a:r>
              <a:rPr lang="en-IN" sz="2500" baseline="30000" dirty="0" smtClean="0">
                <a:solidFill>
                  <a:srgbClr val="000099"/>
                </a:solidFill>
                <a:latin typeface="Bodoni MT" panose="02070603080606020203" pitchFamily="18" charset="0"/>
                <a:cs typeface="Times New Roman"/>
              </a:rPr>
              <a:t>-1 </a:t>
            </a:r>
          </a:p>
          <a:p>
            <a:pPr marL="457200" indent="-457200">
              <a:buAutoNum type="alphaLcPeriod"/>
            </a:pPr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  <a:cs typeface="Times New Roman"/>
              </a:rPr>
              <a:t>What is rate of formation of </a:t>
            </a:r>
            <a:r>
              <a:rPr lang="en-IN" sz="2500" dirty="0">
                <a:solidFill>
                  <a:srgbClr val="000099"/>
                </a:solidFill>
                <a:latin typeface="Times New Roman"/>
                <a:cs typeface="Times New Roman"/>
              </a:rPr>
              <a:t>H</a:t>
            </a:r>
            <a:r>
              <a:rPr lang="en-IN" sz="2500" baseline="-25000" dirty="0">
                <a:solidFill>
                  <a:srgbClr val="000099"/>
                </a:solidFill>
                <a:latin typeface="Times New Roman"/>
                <a:cs typeface="Times New Roman"/>
              </a:rPr>
              <a:t>2</a:t>
            </a:r>
            <a:r>
              <a:rPr lang="en-IN" sz="2500" dirty="0">
                <a:solidFill>
                  <a:srgbClr val="000099"/>
                </a:solidFill>
                <a:latin typeface="Times New Roman"/>
                <a:cs typeface="Times New Roman"/>
              </a:rPr>
              <a:t>O</a:t>
            </a:r>
            <a:endParaRPr lang="en-IN" sz="2500" dirty="0" smtClean="0">
              <a:solidFill>
                <a:srgbClr val="000099"/>
              </a:solidFill>
              <a:latin typeface="Bodoni MT" panose="02070603080606020203" pitchFamily="18" charset="0"/>
              <a:cs typeface="Times New Roman"/>
            </a:endParaRPr>
          </a:p>
          <a:p>
            <a:pPr marL="457200" indent="-457200">
              <a:buAutoNum type="alphaLcPeriod"/>
            </a:pPr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  <a:cs typeface="Times New Roman"/>
              </a:rPr>
              <a:t>What is rate of disappearance of </a:t>
            </a:r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</a:rPr>
              <a:t>H</a:t>
            </a:r>
            <a:r>
              <a:rPr lang="en-IN" sz="2500" baseline="-25000" dirty="0" smtClean="0">
                <a:solidFill>
                  <a:srgbClr val="000099"/>
                </a:solidFill>
                <a:latin typeface="Bodoni MT" panose="02070603080606020203" pitchFamily="18" charset="0"/>
              </a:rPr>
              <a:t>2</a:t>
            </a:r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</a:rPr>
              <a:t>O</a:t>
            </a:r>
            <a:r>
              <a:rPr lang="en-IN" sz="2500" baseline="-25000" dirty="0" smtClean="0">
                <a:solidFill>
                  <a:srgbClr val="000099"/>
                </a:solidFill>
                <a:latin typeface="Bodoni MT" panose="02070603080606020203" pitchFamily="18" charset="0"/>
              </a:rPr>
              <a:t>2. </a:t>
            </a:r>
          </a:p>
          <a:p>
            <a:r>
              <a:rPr lang="en-IN" sz="2500" dirty="0">
                <a:solidFill>
                  <a:srgbClr val="000099"/>
                </a:solidFill>
                <a:latin typeface="Bodoni MT" panose="02070603080606020203" pitchFamily="18" charset="0"/>
              </a:rPr>
              <a:t> </a:t>
            </a:r>
            <a:endParaRPr lang="en-IN" sz="2500" dirty="0" smtClean="0">
              <a:solidFill>
                <a:srgbClr val="000099"/>
              </a:solidFill>
              <a:latin typeface="Bodoni MT" panose="02070603080606020203" pitchFamily="18" charset="0"/>
            </a:endParaRPr>
          </a:p>
          <a:p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</a:rPr>
              <a:t>5. The rate constant for a first order reaction involving compound A was found to be 0.082 min-1. When the initial concentration of A is 0.15 </a:t>
            </a:r>
            <a:r>
              <a:rPr lang="en-IN" sz="2500" dirty="0" err="1" smtClean="0">
                <a:solidFill>
                  <a:srgbClr val="000099"/>
                </a:solidFill>
                <a:latin typeface="Bodoni MT" panose="02070603080606020203" pitchFamily="18" charset="0"/>
              </a:rPr>
              <a:t>mol</a:t>
            </a:r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</a:rPr>
              <a:t>/L, how long will it take for the concentration of A to drop to 0.03 </a:t>
            </a:r>
            <a:r>
              <a:rPr lang="en-IN" sz="2500" dirty="0" err="1" smtClean="0">
                <a:solidFill>
                  <a:srgbClr val="000099"/>
                </a:solidFill>
                <a:latin typeface="Bodoni MT" panose="02070603080606020203" pitchFamily="18" charset="0"/>
              </a:rPr>
              <a:t>mol</a:t>
            </a:r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</a:rPr>
              <a:t>/L.</a:t>
            </a:r>
          </a:p>
          <a:p>
            <a:endParaRPr lang="en-IN" sz="2500" dirty="0">
              <a:solidFill>
                <a:srgbClr val="000099"/>
              </a:solidFill>
              <a:latin typeface="Bodoni MT" panose="02070603080606020203" pitchFamily="18" charset="0"/>
            </a:endParaRPr>
          </a:p>
          <a:p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</a:rPr>
              <a:t>6. In a first-order reaction, it takes the reactant 40.5 min to be 25% decomposed. Calculate the rate constant of the reaction.</a:t>
            </a:r>
            <a:endParaRPr lang="en-IN" sz="2500" dirty="0">
              <a:solidFill>
                <a:srgbClr val="000099"/>
              </a:solidFill>
              <a:latin typeface="Bodoni MT" panose="02070603080606020203" pitchFamily="18" charset="0"/>
            </a:endParaRPr>
          </a:p>
          <a:p>
            <a:endParaRPr lang="en-IN" sz="2500" dirty="0" smtClean="0">
              <a:solidFill>
                <a:srgbClr val="000099"/>
              </a:solidFill>
              <a:latin typeface="Bodoni MT" panose="02070603080606020203" pitchFamily="18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0740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SSVM\PPT Templates\New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403648" y="836713"/>
            <a:ext cx="6552728" cy="769441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endParaRPr lang="en-IN" sz="4400" b="1" dirty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99CC0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332656"/>
            <a:ext cx="8064896" cy="4965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</a:rPr>
              <a:t>7. 12.75% of a reaction of the first order was completed in 32 min. Calculate the rate constant of the reaction.</a:t>
            </a:r>
          </a:p>
          <a:p>
            <a:endParaRPr lang="en-IN" sz="2500" baseline="-25000" dirty="0">
              <a:solidFill>
                <a:srgbClr val="000099"/>
              </a:solidFill>
              <a:latin typeface="Bodoni MT" panose="02070603080606020203" pitchFamily="18" charset="0"/>
            </a:endParaRPr>
          </a:p>
          <a:p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</a:rPr>
              <a:t>8. The half-life for radioactive decay of C14 is 5730 years. An </a:t>
            </a:r>
            <a:r>
              <a:rPr lang="en-IN" sz="2500" dirty="0" err="1" smtClean="0">
                <a:solidFill>
                  <a:srgbClr val="000099"/>
                </a:solidFill>
                <a:latin typeface="Bodoni MT" panose="02070603080606020203" pitchFamily="18" charset="0"/>
              </a:rPr>
              <a:t>archeaological</a:t>
            </a:r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</a:rPr>
              <a:t> </a:t>
            </a:r>
            <a:r>
              <a:rPr lang="en-IN" sz="2500" dirty="0" err="1" smtClean="0">
                <a:solidFill>
                  <a:srgbClr val="000099"/>
                </a:solidFill>
                <a:latin typeface="Bodoni MT" panose="02070603080606020203" pitchFamily="18" charset="0"/>
              </a:rPr>
              <a:t>artifact</a:t>
            </a:r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</a:rPr>
              <a:t> containing wood had only 80% of the C14 found in a living tree. Estimate the age of the sample.</a:t>
            </a:r>
          </a:p>
          <a:p>
            <a:endParaRPr lang="en-IN" sz="2500" dirty="0">
              <a:solidFill>
                <a:srgbClr val="000099"/>
              </a:solidFill>
              <a:latin typeface="Bodoni MT" panose="02070603080606020203" pitchFamily="18" charset="0"/>
            </a:endParaRPr>
          </a:p>
          <a:p>
            <a:r>
              <a:rPr lang="en-IN" sz="2500" dirty="0" smtClean="0">
                <a:solidFill>
                  <a:srgbClr val="000099"/>
                </a:solidFill>
                <a:latin typeface="Bodoni MT" panose="02070603080606020203" pitchFamily="18" charset="0"/>
              </a:rPr>
              <a:t>9. The rate constant for a first order reaction becomes six times when the temperature is raised from 350 to 400 K. Calculate the AE for the reaction.</a:t>
            </a:r>
            <a:endParaRPr lang="en-IN" sz="2500" dirty="0" smtClean="0">
              <a:solidFill>
                <a:srgbClr val="000099"/>
              </a:solidFill>
              <a:latin typeface="Bodoni MT" panose="02070603080606020203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IN" sz="2500" dirty="0">
              <a:solidFill>
                <a:srgbClr val="000099"/>
              </a:solidFill>
              <a:latin typeface="Bodoni MT" panose="02070603080606020203" pitchFamily="18" charset="0"/>
            </a:endParaRPr>
          </a:p>
          <a:p>
            <a:endParaRPr lang="en-IN" sz="2500" dirty="0" smtClean="0">
              <a:solidFill>
                <a:srgbClr val="000099"/>
              </a:solidFill>
              <a:latin typeface="Bodoni MT" panose="02070603080606020203" pitchFamily="18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430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SSVM\PPT Templates\New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403648" y="836713"/>
            <a:ext cx="6552728" cy="769441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endParaRPr lang="en-IN" sz="4400" b="1" dirty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99CC00"/>
              </a:solidFill>
              <a:latin typeface="Georgia" panose="02040502050405020303" pitchFamily="18" charset="0"/>
            </a:endParaRPr>
          </a:p>
        </p:txBody>
      </p:sp>
      <p:sp>
        <p:nvSpPr>
          <p:cNvPr id="2" name="AutoShape 2" descr="Give and take – the success of natural symbiosis - Blogionik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2050" name="Picture 2" descr="E:\SNS\Grade 7\thank-you-gif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22017"/>
            <a:ext cx="6120680" cy="521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22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345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</dc:creator>
  <cp:lastModifiedBy>Jenny</cp:lastModifiedBy>
  <cp:revision>49</cp:revision>
  <dcterms:created xsi:type="dcterms:W3CDTF">2022-01-26T09:33:06Z</dcterms:created>
  <dcterms:modified xsi:type="dcterms:W3CDTF">2022-08-28T15:24:59Z</dcterms:modified>
</cp:coreProperties>
</file>